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проект_курорта_у_подножия_гор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8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5029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</a:rPr>
              <a:t>Бухта Лашкевича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566928" y="1051560"/>
            <a:ext cx="7680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0E6"/>
                </a:solidFill>
              </a:rPr>
              <a:t>Дизайн-проект рекреационного комплекса на первой береговой линии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66928" y="1554480"/>
            <a:ext cx="3200400" cy="393192"/>
          </a:xfrm>
          <a:prstGeom prst="roundRect">
            <a:avLst>
              <a:gd name="adj" fmla="val 13953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FFFFFF">
                <a:alpha val="55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76656" y="1645920"/>
            <a:ext cx="298094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Кадастровый номер 25:13:020404:3127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931920" y="1554480"/>
            <a:ext cx="2011680" cy="393192"/>
          </a:xfrm>
          <a:prstGeom prst="roundRect">
            <a:avLst>
              <a:gd name="adj" fmla="val 13953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FFFFFF">
                <a:alpha val="5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041648" y="1645920"/>
            <a:ext cx="179222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Площадь 57 393 кв. м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163056" y="1554480"/>
            <a:ext cx="2240280" cy="393192"/>
          </a:xfrm>
          <a:prstGeom prst="roundRect">
            <a:avLst>
              <a:gd name="adj" fmla="val 13953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FFFFFF">
                <a:alpha val="5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72784" y="1645920"/>
            <a:ext cx="202082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у подножия горы Сестра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21792" y="557784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</a:rPr>
              <a:t>Концепция: 10 капсульных домиков с бассейнами, ресторан/ресепшен, парковка, дом хозяина, дом персонала, пляжные и активные развлечения.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_20260613_122424_Google Earth.jpg">    </p:cNvPr>
          <p:cNvPicPr>
            <a:picLocks noChangeAspect="1"/>
          </p:cNvPicPr>
          <p:nvPr/>
        </p:nvPicPr>
        <p:blipFill>
          <a:blip r:embed="rId1"/>
          <a:srcRect l="0" r="0" t="37022" b="37022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3200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 правовой статус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75488" y="84124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ED8"/>
                </a:solidFill>
              </a:rPr>
              <a:t>Земельный участок на живописном побережье Японского моря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02920" y="1417320"/>
            <a:ext cx="4937760" cy="4206240"/>
          </a:xfrm>
          <a:prstGeom prst="roundRect">
            <a:avLst>
              <a:gd name="adj" fmla="val 1739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161848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Основные данные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2039112"/>
            <a:ext cx="448056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Наименование объекта: земельный участок площадью 57 393 кв. м.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Вид права: собственность у юридического лица.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Кадастровый номер участка: 25:13:020404:3127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Первая береговая линия — редкое преимущество для гостиничного и туристического проекта.</a:t>
            </a:r>
            <a:endParaRPr lang="en-US" sz="1220" dirty="0"/>
          </a:p>
        </p:txBody>
      </p:sp>
      <p:sp>
        <p:nvSpPr>
          <p:cNvPr id="9" name="Shape 6"/>
          <p:cNvSpPr/>
          <p:nvPr/>
        </p:nvSpPr>
        <p:spPr>
          <a:xfrm>
            <a:off x="5715000" y="1417320"/>
            <a:ext cx="5303520" cy="4206240"/>
          </a:xfrm>
          <a:prstGeom prst="roundRect">
            <a:avLst>
              <a:gd name="adj" fmla="val 1739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0" y="1618488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Транспортная доступность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943600" y="2039112"/>
            <a:ext cx="48463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до г. Владивосток — 185 км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до г. Находка — 16 км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до границы с Китаем — 320 км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до аэропорта Кневичи — 150 км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подъезд с федеральной трассы Находка — посёлок Врангель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_20260613_122402_Google Earth.jpg">    </p:cNvPr>
          <p:cNvPicPr>
            <a:picLocks noChangeAspect="1"/>
          </p:cNvPicPr>
          <p:nvPr/>
        </p:nvPicPr>
        <p:blipFill>
          <a:blip r:embed="rId1"/>
          <a:srcRect l="0" r="0" t="37022" b="37022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8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3200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участка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75488" y="84124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ED8"/>
                </a:solidFill>
              </a:rPr>
              <a:t>Бухта Лашкевича, у подножия горы Сестра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48640" y="521208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123326">
              <a:alpha val="96000"/>
            </a:srgbClr>
          </a:solidFill>
          <a:ln w="12700">
            <a:solidFill>
              <a:srgbClr val="D7B56D">
                <a:alpha val="7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544068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Участок расположен непосредственно у моря. Гости получают морские виды, пляж в нескольких шагах и природную атмосферу бухты.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_20260613_121313_Google Earth.jpg">    </p:cNvPr>
          <p:cNvPicPr>
            <a:picLocks noChangeAspect="1"/>
          </p:cNvPicPr>
          <p:nvPr/>
        </p:nvPicPr>
        <p:blipFill>
          <a:blip r:embed="rId1"/>
          <a:srcRect l="8985" r="8985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9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7200" y="3200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ценность места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475488" y="84124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ED8"/>
                </a:solidFill>
              </a:rPr>
              <a:t>Море, бухта, горный ландшафт и открытые виды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94360" y="1417320"/>
            <a:ext cx="4663440" cy="4389120"/>
          </a:xfrm>
          <a:prstGeom prst="roundRect">
            <a:avLst>
              <a:gd name="adj" fmla="val 1667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1618488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Инвестиционная привлекательность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2960" y="2039112"/>
            <a:ext cx="420624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Прибрежная зона Приморского края активно развивается и становится точкой притяжения для туристических и рекреационных проектов.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Участки с выходом к морю — редкость, и их стоимость стабильно растет.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Вложив средства сегодня, инвестор получает стратегический актив с высокой ликвидностью и широкими возможностями использования.</a:t>
            </a:r>
            <a:endParaRPr lang="en-US" sz="1220" dirty="0"/>
          </a:p>
        </p:txBody>
      </p:sp>
      <p:pic>
        <p:nvPicPr>
          <p:cNvPr id="10" name="Image 1" descr="/mnt/data/Screenshot_20260613_121140_Google Earth(1).jpg">    </p:cNvPr>
          <p:cNvPicPr>
            <a:picLocks noChangeAspect="1"/>
          </p:cNvPicPr>
          <p:nvPr/>
        </p:nvPicPr>
        <p:blipFill>
          <a:blip r:embed="rId2"/>
          <a:srcRect l="0" r="0" t="32379" b="32379"/>
          <a:stretch/>
        </p:blipFill>
        <p:spPr>
          <a:xfrm>
            <a:off x="5715000" y="1325880"/>
            <a:ext cx="5806440" cy="443484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проект_курорта_у_подножия_гор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3200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мастер-плана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75488" y="84124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ED8"/>
                </a:solidFill>
              </a:rPr>
              <a:t>Комплекс на участке 57 393 кв. м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проект_курорта_у_подножия_гор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3200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зонирование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75488" y="84124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ED8"/>
                </a:solidFill>
              </a:rPr>
              <a:t>Комфортное размещение гостей + сервисная инфраструктура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02920" y="1298448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149961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Размещение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1920240"/>
            <a:ext cx="310896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10 капсульных домиков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возле каждого домика — индивидуальный бассейн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террасы, приватность, виды на море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маршруты прогулок и вечерняя подсветка</a:t>
            </a:r>
            <a:endParaRPr lang="en-US" sz="1220" dirty="0"/>
          </a:p>
        </p:txBody>
      </p:sp>
      <p:sp>
        <p:nvSpPr>
          <p:cNvPr id="9" name="Shape 6"/>
          <p:cNvSpPr/>
          <p:nvPr/>
        </p:nvSpPr>
        <p:spPr>
          <a:xfrm>
            <a:off x="4315968" y="1298448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44568" y="149961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Инфраструктура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544568" y="1920240"/>
            <a:ext cx="310896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ресторан / ресепшен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дом хозяина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дом для персонала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парковка у въезда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хозяйственные и сервисные зоны</a:t>
            </a:r>
            <a:endParaRPr lang="en-US" sz="1220" dirty="0"/>
          </a:p>
        </p:txBody>
      </p:sp>
      <p:sp>
        <p:nvSpPr>
          <p:cNvPr id="12" name="Shape 9"/>
          <p:cNvSpPr/>
          <p:nvPr/>
        </p:nvSpPr>
        <p:spPr>
          <a:xfrm>
            <a:off x="8138160" y="1298448"/>
            <a:ext cx="3429000" cy="4480560"/>
          </a:xfrm>
          <a:prstGeom prst="roundRect">
            <a:avLst>
              <a:gd name="adj" fmla="val 2133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366760" y="1499616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Отдых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366760" y="1920240"/>
            <a:ext cx="29718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пляжная зона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детская площадка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костровая зона для вечерних посиделок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набережная и ландшафтный маршрут</a:t>
            </a:r>
            <a:endParaRPr lang="en-US" sz="1220" dirty="0"/>
          </a:p>
        </p:txBody>
      </p:sp>
      <p:sp>
        <p:nvSpPr>
          <p:cNvPr id="15" name="Text 12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_20260613_121313_Google Earth.jpg">    </p:cNvPr>
          <p:cNvPicPr>
            <a:picLocks noChangeAspect="1"/>
          </p:cNvPicPr>
          <p:nvPr/>
        </p:nvPicPr>
        <p:blipFill>
          <a:blip r:embed="rId1"/>
          <a:srcRect l="8985" r="8985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3200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 туристический поток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75488" y="84124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ED8"/>
                </a:solidFill>
              </a:rPr>
              <a:t>Активности, которые усиливают средний чек и сезонную загрузку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94360" y="1417320"/>
            <a:ext cx="3383280" cy="4297680"/>
          </a:xfrm>
          <a:prstGeom prst="roundRect">
            <a:avLst>
              <a:gd name="adj" fmla="val 2162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61848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Вода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039112"/>
            <a:ext cx="29260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сапы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катера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водные мотоциклы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причал и пляжный инвентарь</a:t>
            </a:r>
            <a:endParaRPr lang="en-US" sz="1220" dirty="0"/>
          </a:p>
        </p:txBody>
      </p:sp>
      <p:sp>
        <p:nvSpPr>
          <p:cNvPr id="9" name="Shape 6"/>
          <p:cNvSpPr/>
          <p:nvPr/>
        </p:nvSpPr>
        <p:spPr>
          <a:xfrm>
            <a:off x="4389120" y="1417320"/>
            <a:ext cx="3383280" cy="4297680"/>
          </a:xfrm>
          <a:prstGeom prst="roundRect">
            <a:avLst>
              <a:gd name="adj" fmla="val 2162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17720" y="161848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Суша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617720" y="2039112"/>
            <a:ext cx="29260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квадроциклы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пешеходные маршруты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экскурсии к скалам и гротам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фотозоны и обзорные точки</a:t>
            </a:r>
            <a:endParaRPr lang="en-US" sz="1220" dirty="0"/>
          </a:p>
        </p:txBody>
      </p:sp>
      <p:sp>
        <p:nvSpPr>
          <p:cNvPr id="12" name="Shape 9"/>
          <p:cNvSpPr/>
          <p:nvPr/>
        </p:nvSpPr>
        <p:spPr>
          <a:xfrm>
            <a:off x="8183880" y="1417320"/>
            <a:ext cx="3383280" cy="4297680"/>
          </a:xfrm>
          <a:prstGeom prst="roundRect">
            <a:avLst>
              <a:gd name="adj" fmla="val 2162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412480" y="161848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Семейный отдых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412480" y="2039112"/>
            <a:ext cx="29260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детские площадки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костровая зона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вечерние мероприятия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ресторан и видовые террасы</a:t>
            </a:r>
            <a:endParaRPr lang="en-US" sz="1220" dirty="0"/>
          </a:p>
        </p:txBody>
      </p:sp>
      <p:sp>
        <p:nvSpPr>
          <p:cNvPr id="15" name="Text 12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326"/>
                </a:solidFill>
              </a:rPr>
              <a:t>Архитектурная идея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96112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6332F"/>
                </a:solidFill>
              </a:rPr>
              <a:t>Капсульные домики в природном ландшафте: минимум визуального шума, максимум приватности, света и видов.</a:t>
            </a:r>
            <a:endParaRPr lang="en-US" sz="1400" dirty="0"/>
          </a:p>
        </p:txBody>
      </p:sp>
      <p:pic>
        <p:nvPicPr>
          <p:cNvPr id="4" name="Image 0" descr="/mnt/data/проект_курорта_у_подножия_горы.png">    </p:cNvPr>
          <p:cNvPicPr>
            <a:picLocks noChangeAspect="1"/>
          </p:cNvPicPr>
          <p:nvPr/>
        </p:nvPicPr>
        <p:blipFill>
          <a:blip r:embed="rId1"/>
          <a:srcRect l="14898" r="14898" t="0" b="0"/>
          <a:stretch/>
        </p:blipFill>
        <p:spPr>
          <a:xfrm>
            <a:off x="502920" y="1417320"/>
            <a:ext cx="5532120" cy="44348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46520" y="1417320"/>
            <a:ext cx="5074920" cy="4434840"/>
          </a:xfrm>
          <a:prstGeom prst="roundRect">
            <a:avLst>
              <a:gd name="adj" fmla="val 1649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675120" y="1618488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Ландшафтный дизайн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675120" y="2039112"/>
            <a:ext cx="46177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единая прогулочная сеть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декоративное озеленение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видовые террасы и мягкая подсветка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зоны отдыха между домиками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естественные материалы: дерево, камень, стекло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_20260613_121233_Google Earth(1).jpg">    </p:cNvPr>
          <p:cNvPicPr>
            <a:picLocks noChangeAspect="1"/>
          </p:cNvPicPr>
          <p:nvPr/>
        </p:nvPicPr>
        <p:blipFill>
          <a:blip r:embed="rId1"/>
          <a:srcRect l="8985" r="8985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3200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реализации проекта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75488" y="84124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ED8"/>
                </a:solidFill>
              </a:rPr>
              <a:t>От подготовки участка до запуска операционной модели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94360" y="1325880"/>
            <a:ext cx="3474720" cy="4343400"/>
          </a:xfrm>
          <a:prstGeom prst="roundRect">
            <a:avLst>
              <a:gd name="adj" fmla="val 2105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52704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1. Подготовка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1947672"/>
            <a:ext cx="30175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геодезия и проектирование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расчистка и грейдирование дорог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инженерные сети: электричество, скважина, вода</a:t>
            </a:r>
            <a:endParaRPr lang="en-US" sz="1220" dirty="0"/>
          </a:p>
        </p:txBody>
      </p:sp>
      <p:sp>
        <p:nvSpPr>
          <p:cNvPr id="9" name="Shape 6"/>
          <p:cNvSpPr/>
          <p:nvPr/>
        </p:nvSpPr>
        <p:spPr>
          <a:xfrm>
            <a:off x="4370832" y="1325880"/>
            <a:ext cx="3474720" cy="4343400"/>
          </a:xfrm>
          <a:prstGeom prst="roundRect">
            <a:avLst>
              <a:gd name="adj" fmla="val 2105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99432" y="152704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2. Строительство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599432" y="1947672"/>
            <a:ext cx="30175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10 капсульных домиков + бассейны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ресторан / ресепшен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дом хозяина и дом персонала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парковка и благоустройство</a:t>
            </a:r>
            <a:endParaRPr lang="en-US" sz="1220" dirty="0"/>
          </a:p>
        </p:txBody>
      </p:sp>
      <p:sp>
        <p:nvSpPr>
          <p:cNvPr id="12" name="Shape 9"/>
          <p:cNvSpPr/>
          <p:nvPr/>
        </p:nvSpPr>
        <p:spPr>
          <a:xfrm>
            <a:off x="8138160" y="1325880"/>
            <a:ext cx="3474720" cy="4343400"/>
          </a:xfrm>
          <a:prstGeom prst="roundRect">
            <a:avLst>
              <a:gd name="adj" fmla="val 2105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366760" y="152704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3. Запуск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366760" y="1947672"/>
            <a:ext cx="30175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пляжные активности и прокат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маркетинг сезона июнь–сентябрь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фотофиксация этапов строительства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операционная команда и сервис</a:t>
            </a:r>
            <a:endParaRPr lang="en-US" sz="1220" dirty="0"/>
          </a:p>
        </p:txBody>
      </p:sp>
      <p:sp>
        <p:nvSpPr>
          <p:cNvPr id="15" name="Text 12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_20260613_121140_Google Earth(1).jpg">    </p:cNvPr>
          <p:cNvPicPr>
            <a:picLocks noChangeAspect="1"/>
          </p:cNvPicPr>
          <p:nvPr/>
        </p:nvPicPr>
        <p:blipFill>
          <a:blip r:embed="rId1"/>
          <a:srcRect l="0" r="0" t="37022" b="37022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3200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Позиционирование объекта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75488" y="84124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DED8"/>
                </a:solidFill>
              </a:rPr>
              <a:t>Современная база отдыха / глэмпинг / туристический центр у моря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94360" y="1417320"/>
            <a:ext cx="4937760" cy="4297680"/>
          </a:xfrm>
          <a:prstGeom prst="roundRect">
            <a:avLst>
              <a:gd name="adj" fmla="val 1702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61848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Что можно реализовать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039112"/>
            <a:ext cx="448056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туристический комплекс или база отдыха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гостиница, кемпинг, глэмпинг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спорт- или яхт-клуб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эко-туристический объект с прибрежной инфраструктурой</a:t>
            </a:r>
            <a:endParaRPr lang="en-US" sz="1220" dirty="0"/>
          </a:p>
        </p:txBody>
      </p:sp>
      <p:sp>
        <p:nvSpPr>
          <p:cNvPr id="9" name="Shape 6"/>
          <p:cNvSpPr/>
          <p:nvPr/>
        </p:nvSpPr>
        <p:spPr>
          <a:xfrm>
            <a:off x="5806440" y="1417320"/>
            <a:ext cx="5440680" cy="4297680"/>
          </a:xfrm>
          <a:prstGeom prst="roundRect">
            <a:avLst>
              <a:gd name="adj" fmla="val 1702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035040" y="1618488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Ключевое преимущество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35040" y="2039112"/>
            <a:ext cx="49834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Площадь участка позволяет реализовать масштабный проект с прибрежной инфраструктурой.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Первая береговая линия повышает ценность объекта и делает его привлекательным для туристического потока.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Бухта, гора Сестра, пляж и морские виды создают сильную визуальную основу для продвижения.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проект_курорта_у_подножия_гор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080" y="731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</a:rPr>
              <a:t>Готовая концепция для инвестора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658368" y="13258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0E6"/>
                </a:solidFill>
              </a:rPr>
              <a:t>Земля на первой береговой линии + визуально сильное место + понятная модель курортного комплекса.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58368" y="2057400"/>
            <a:ext cx="4983480" cy="3566160"/>
          </a:xfrm>
          <a:prstGeom prst="roundRect">
            <a:avLst>
              <a:gd name="adj" fmla="val 2051"/>
            </a:avLst>
          </a:prstGeom>
          <a:solidFill>
            <a:srgbClr val="123326">
              <a:alpha val="92000"/>
            </a:srgbClr>
          </a:solidFill>
          <a:ln w="12700">
            <a:solidFill>
              <a:srgbClr val="D7B56D">
                <a:alpha val="65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258568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7B56D"/>
                </a:solidFill>
              </a:rPr>
              <a:t>Итоговая конфигурация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86968" y="2679192"/>
            <a:ext cx="45262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10 капсульных домиков с бассейнами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ресторан и ресепшен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дом хозяина и дом персонала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парковка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сапы, катера, гидроциклы, квадроциклы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FFFFFF"/>
                </a:solidFill>
              </a:rPr>
              <a:t>детские площадки, костровая зона, ландшафтный дизайн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6400800" y="438912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Бухта Лашкевича</a:t>
            </a:r>
            <a:endParaRPr lang="en-US" sz="2000" dirty="0"/>
          </a:p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участок 25:13:020404:3127</a:t>
            </a:r>
            <a:endParaRPr lang="en-US" sz="2000" dirty="0"/>
          </a:p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57 393 кв. м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57200" y="6510528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DD8D1">
                    <a:alpha val="85000"/>
                  </a:srgbClr>
                </a:solidFill>
              </a:rPr>
              <a:t>Бухта Лашкевича · участок 25:13:020404:3127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ChatGPT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участка 25:13:020404:3127</dc:title>
  <dc:subject>Презентация объекта Бухта Лашкевича</dc:subject>
  <dc:creator>OpenAI</dc:creator>
  <cp:lastModifiedBy>OpenAI</cp:lastModifiedBy>
  <cp:revision>1</cp:revision>
  <dcterms:created xsi:type="dcterms:W3CDTF">2026-06-13T03:32:11Z</dcterms:created>
  <dcterms:modified xsi:type="dcterms:W3CDTF">2026-06-13T03:32:11Z</dcterms:modified>
</cp:coreProperties>
</file>